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57" r:id="rId2"/>
    <p:sldId id="259" r:id="rId3"/>
    <p:sldId id="258" r:id="rId4"/>
    <p:sldId id="260" r:id="rId5"/>
    <p:sldId id="261" r:id="rId6"/>
    <p:sldId id="262" r:id="rId7"/>
    <p:sldId id="265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31" clrIdx="0"/>
  <p:cmAuthor id="1" name="Kevin Gotchet" initials="KG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55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7" d="100"/>
          <a:sy n="67" d="100"/>
        </p:scale>
        <p:origin x="-3276" y="-12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6C7F3-32E1-4428-A07E-E45710FD79D1}" type="datetimeFigureOut">
              <a:rPr lang="en-GB" smtClean="0"/>
              <a:pPr/>
              <a:t>17/06/2014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5B129B-64F0-4744-92EE-C729B401D57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355915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0B0DB9-1B29-4C6A-9DD6-B073CB83DA19}" type="datetimeFigureOut">
              <a:rPr lang="en-US" smtClean="0"/>
              <a:pPr/>
              <a:t>6/17/2014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10D859-374E-40CE-BA4C-1921D0E45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90930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Autofit/>
          </a:bodyPr>
          <a:lstStyle>
            <a:lvl1pPr>
              <a:tabLst/>
              <a:defRPr sz="36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20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EXPLAINING SHORT-RUN ECONOMIC FLUCTUATIONS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20-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EDITION 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4068"/>
            <a:ext cx="8229600" cy="71893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U.S. R</a:t>
            </a:r>
            <a:r>
              <a:rPr lang="en-US" sz="3600" cap="none" dirty="0" smtClean="0"/>
              <a:t>eal</a:t>
            </a:r>
            <a:r>
              <a:rPr lang="en-US" sz="3600" dirty="0" smtClean="0"/>
              <a:t> GDP s</a:t>
            </a:r>
            <a:r>
              <a:rPr lang="en-US" sz="3600" cap="none" dirty="0" smtClean="0"/>
              <a:t>ince</a:t>
            </a:r>
            <a:r>
              <a:rPr lang="en-US" sz="3600" dirty="0" smtClean="0"/>
              <a:t> 1929 </a:t>
            </a:r>
            <a:endParaRPr lang="en-US" sz="3600" dirty="0"/>
          </a:p>
        </p:txBody>
      </p:sp>
      <p:pic>
        <p:nvPicPr>
          <p:cNvPr id="1026" name="Picture 2" descr="Graph of Real Gross Domestic Product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1121569" y="1358742"/>
            <a:ext cx="6900862" cy="4140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50029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4068"/>
            <a:ext cx="8229600" cy="7189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The Business Cycle</a:t>
            </a:r>
            <a:endParaRPr lang="en-US" sz="3600" cap="none" dirty="0"/>
          </a:p>
        </p:txBody>
      </p:sp>
      <p:pic>
        <p:nvPicPr>
          <p:cNvPr id="1026" name="Picture 2" descr="\\10.18.1.48\cvoprod\CEE\Books_Markpdf\ECONOMICS-131302\PowerPoints\ARt\HSE-Lesson20-F001.t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11977" y="1219200"/>
            <a:ext cx="6520046" cy="4572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3094641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4068"/>
            <a:ext cx="8229600" cy="7189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Components of Total Spending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244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Total Spending = C + I + G + (X – M) where:</a:t>
            </a:r>
          </a:p>
          <a:p>
            <a:r>
              <a:rPr lang="en-US" dirty="0"/>
              <a:t>C = Consumption spending by households on consumer goods and </a:t>
            </a:r>
            <a:r>
              <a:rPr lang="en-US" dirty="0" smtClean="0"/>
              <a:t>services</a:t>
            </a:r>
            <a:endParaRPr lang="en-US" dirty="0"/>
          </a:p>
          <a:p>
            <a:r>
              <a:rPr lang="en-US" dirty="0"/>
              <a:t>I = Investment spending by businesses on capital goods and services </a:t>
            </a:r>
            <a:endParaRPr lang="en-US" dirty="0" smtClean="0"/>
          </a:p>
          <a:p>
            <a:r>
              <a:rPr lang="en-US" dirty="0" smtClean="0"/>
              <a:t>G </a:t>
            </a:r>
            <a:r>
              <a:rPr lang="en-US" dirty="0"/>
              <a:t>= Government spending by all levels of government for government-provided goods and </a:t>
            </a:r>
            <a:r>
              <a:rPr lang="en-US" dirty="0" smtClean="0"/>
              <a:t>services</a:t>
            </a:r>
            <a:endParaRPr lang="en-US" dirty="0"/>
          </a:p>
          <a:p>
            <a:r>
              <a:rPr lang="en-US" dirty="0" smtClean="0"/>
              <a:t>X – M </a:t>
            </a:r>
            <a:r>
              <a:rPr lang="en-US" dirty="0"/>
              <a:t>= Net export </a:t>
            </a:r>
            <a:r>
              <a:rPr lang="en-US" dirty="0" smtClean="0"/>
              <a:t>spending, </a:t>
            </a:r>
            <a:r>
              <a:rPr lang="en-US" dirty="0"/>
              <a:t>which is spending by individuals and organizations outside the country on goods and services exported from it </a:t>
            </a:r>
            <a:r>
              <a:rPr lang="en-US" dirty="0" smtClean="0"/>
              <a:t>minus </a:t>
            </a:r>
            <a:r>
              <a:rPr lang="en-US" dirty="0"/>
              <a:t>spending by individuals and organizations within the country on imports of goods and services from other </a:t>
            </a:r>
            <a:r>
              <a:rPr lang="en-US" dirty="0" smtClean="0"/>
              <a:t>countries;</a:t>
            </a:r>
            <a:br>
              <a:rPr lang="en-US" dirty="0" smtClean="0"/>
            </a:br>
            <a:r>
              <a:rPr lang="en-US" dirty="0" smtClean="0"/>
              <a:t>in other words,</a:t>
            </a:r>
          </a:p>
          <a:p>
            <a:pPr algn="ctr">
              <a:spcBef>
                <a:spcPts val="600"/>
              </a:spcBef>
              <a:buNone/>
            </a:pPr>
            <a:r>
              <a:rPr lang="en-US" dirty="0" smtClean="0"/>
              <a:t>	Net Exports = Exports (X) </a:t>
            </a:r>
            <a:r>
              <a:rPr lang="en-US" dirty="0"/>
              <a:t>– </a:t>
            </a:r>
            <a:r>
              <a:rPr lang="en-US" dirty="0" smtClean="0"/>
              <a:t>Imports (M)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741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cap="none" dirty="0" smtClean="0"/>
              <a:t>Factors That Affect Total Spending </a:t>
            </a:r>
            <a:br>
              <a:rPr lang="en-US" sz="3600" cap="none" dirty="0" smtClean="0"/>
            </a:br>
            <a:r>
              <a:rPr lang="en-US" sz="3600" cap="none" dirty="0" smtClean="0"/>
              <a:t>in the Short Run</a:t>
            </a:r>
            <a:endParaRPr lang="en-US" sz="3600" cap="none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355600" y="1752600"/>
            <a:ext cx="4038600" cy="452596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3200" b="1" dirty="0" smtClean="0"/>
              <a:t>C = Consumption</a:t>
            </a:r>
            <a:endParaRPr lang="en-US" sz="3200" dirty="0"/>
          </a:p>
          <a:p>
            <a:r>
              <a:rPr lang="en-US" dirty="0"/>
              <a:t>Desired </a:t>
            </a:r>
            <a:r>
              <a:rPr lang="en-US" dirty="0" smtClean="0"/>
              <a:t>rate </a:t>
            </a:r>
            <a:r>
              <a:rPr lang="en-US" dirty="0"/>
              <a:t>of saving</a:t>
            </a:r>
          </a:p>
          <a:p>
            <a:r>
              <a:rPr lang="en-US" dirty="0" smtClean="0"/>
              <a:t>Level of tax rates</a:t>
            </a:r>
            <a:endParaRPr lang="en-US" dirty="0"/>
          </a:p>
          <a:p>
            <a:r>
              <a:rPr lang="en-US" dirty="0"/>
              <a:t>Amount </a:t>
            </a:r>
            <a:r>
              <a:rPr lang="en-US" dirty="0" smtClean="0"/>
              <a:t>of wealth (value of assets owned such as houses, stocks, etc.)</a:t>
            </a:r>
            <a:endParaRPr lang="en-US" dirty="0"/>
          </a:p>
          <a:p>
            <a:r>
              <a:rPr lang="en-US" dirty="0"/>
              <a:t>Level of </a:t>
            </a:r>
            <a:r>
              <a:rPr lang="en-US" dirty="0" smtClean="0"/>
              <a:t>consumer confidence </a:t>
            </a:r>
            <a:r>
              <a:rPr lang="en-US" dirty="0"/>
              <a:t>in the </a:t>
            </a:r>
            <a:r>
              <a:rPr lang="en-US" dirty="0" smtClean="0"/>
              <a:t>economy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3200" b="1" dirty="0" smtClean="0"/>
              <a:t>I = Investment</a:t>
            </a:r>
            <a:endParaRPr lang="en-US" sz="3200" dirty="0"/>
          </a:p>
          <a:p>
            <a:r>
              <a:rPr lang="en-US" dirty="0"/>
              <a:t>Borrowing </a:t>
            </a:r>
            <a:r>
              <a:rPr lang="en-US" dirty="0" smtClean="0"/>
              <a:t>costs, </a:t>
            </a:r>
            <a:r>
              <a:rPr lang="en-US" dirty="0"/>
              <a:t>including the level of interest </a:t>
            </a:r>
            <a:r>
              <a:rPr lang="en-US" dirty="0" smtClean="0"/>
              <a:t>rates</a:t>
            </a:r>
            <a:endParaRPr lang="en-US" dirty="0"/>
          </a:p>
          <a:p>
            <a:r>
              <a:rPr lang="en-US" dirty="0"/>
              <a:t>Expectations about future </a:t>
            </a:r>
            <a:r>
              <a:rPr lang="en-US" dirty="0" smtClean="0"/>
              <a:t>consumer spending</a:t>
            </a:r>
            <a:endParaRPr lang="en-US" dirty="0"/>
          </a:p>
          <a:p>
            <a:r>
              <a:rPr lang="en-US" dirty="0"/>
              <a:t>Tax incentives or disincentives to invest</a:t>
            </a:r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749800" y="1752600"/>
            <a:ext cx="4038600" cy="452596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3200" b="1" dirty="0" smtClean="0"/>
              <a:t>G = Government</a:t>
            </a:r>
            <a:endParaRPr lang="en-US" sz="3200" dirty="0"/>
          </a:p>
          <a:p>
            <a:r>
              <a:rPr lang="en-US" dirty="0" smtClean="0"/>
              <a:t>National security concerns (defense)</a:t>
            </a:r>
            <a:endParaRPr lang="en-US" dirty="0"/>
          </a:p>
          <a:p>
            <a:r>
              <a:rPr lang="en-US" dirty="0" smtClean="0"/>
              <a:t>Need for infrastructure improvements (highways, sewers, communications, etc.)</a:t>
            </a:r>
            <a:endParaRPr lang="en-US" dirty="0"/>
          </a:p>
          <a:p>
            <a:r>
              <a:rPr lang="en-US" dirty="0" smtClean="0"/>
              <a:t>Demand for public services (education, police and fire protection, courts, etc.)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3200" b="1" dirty="0" smtClean="0"/>
              <a:t>X </a:t>
            </a:r>
            <a:r>
              <a:rPr lang="en-US" sz="3200" dirty="0" smtClean="0"/>
              <a:t>– </a:t>
            </a:r>
            <a:r>
              <a:rPr lang="en-US" sz="3200" b="1" dirty="0" smtClean="0"/>
              <a:t>M = </a:t>
            </a:r>
            <a:r>
              <a:rPr lang="en-US" sz="3200" b="1" dirty="0"/>
              <a:t>Net </a:t>
            </a:r>
            <a:r>
              <a:rPr lang="en-US" sz="3200" b="1" dirty="0" smtClean="0"/>
              <a:t>Exports</a:t>
            </a:r>
            <a:endParaRPr lang="en-US" sz="3200" dirty="0" smtClean="0"/>
          </a:p>
          <a:p>
            <a:r>
              <a:rPr lang="en-US" dirty="0" smtClean="0"/>
              <a:t>Growth of income and wealth of foreign buyers</a:t>
            </a:r>
          </a:p>
          <a:p>
            <a:r>
              <a:rPr lang="en-US" dirty="0" smtClean="0"/>
              <a:t>Prices </a:t>
            </a:r>
            <a:r>
              <a:rPr lang="en-US" dirty="0"/>
              <a:t>in foreign nations relative to domestic prices</a:t>
            </a:r>
          </a:p>
          <a:p>
            <a:r>
              <a:rPr lang="en-US" dirty="0"/>
              <a:t>Exchange rates</a:t>
            </a:r>
          </a:p>
        </p:txBody>
      </p:sp>
    </p:spTree>
    <p:extLst>
      <p:ext uri="{BB962C8B-B14F-4D97-AF65-F5344CB8AC3E}">
        <p14:creationId xmlns:p14="http://schemas.microsoft.com/office/powerpoint/2010/main" xmlns="" val="316468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1714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cap="none" dirty="0" smtClean="0"/>
              <a:t>Factors That Affect the Incentive to Produce in the Short Run</a:t>
            </a:r>
            <a:endParaRPr lang="en-US" sz="3600" cap="non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7244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Availability/quantity of resources (human, capital, and natural)</a:t>
            </a:r>
            <a:endParaRPr lang="en-US" dirty="0"/>
          </a:p>
          <a:p>
            <a:r>
              <a:rPr lang="en-US" dirty="0" smtClean="0"/>
              <a:t>Productivity of resources (output per unit of resource)</a:t>
            </a:r>
            <a:endParaRPr lang="en-US" dirty="0"/>
          </a:p>
          <a:p>
            <a:r>
              <a:rPr lang="en-US" dirty="0" smtClean="0"/>
              <a:t>Level of direct taxes on business (e.g., corporate income tax and sales taxes on inputs purchased)</a:t>
            </a:r>
            <a:endParaRPr lang="en-US" dirty="0"/>
          </a:p>
          <a:p>
            <a:r>
              <a:rPr lang="en-US" dirty="0"/>
              <a:t>Level of government regulations on production </a:t>
            </a:r>
            <a:r>
              <a:rPr lang="en-US" dirty="0" smtClean="0"/>
              <a:t>(e.g., health, safety</a:t>
            </a:r>
            <a:r>
              <a:rPr lang="en-US" dirty="0"/>
              <a:t>, </a:t>
            </a:r>
            <a:r>
              <a:rPr lang="en-US" dirty="0" smtClean="0"/>
              <a:t>and environmental </a:t>
            </a:r>
            <a:r>
              <a:rPr lang="en-US" dirty="0"/>
              <a:t>requirements)</a:t>
            </a:r>
          </a:p>
          <a:p>
            <a:r>
              <a:rPr lang="en-US" dirty="0"/>
              <a:t>Prices of imported resources</a:t>
            </a:r>
          </a:p>
          <a:p>
            <a:r>
              <a:rPr lang="en-US" dirty="0"/>
              <a:t>Level of minimum wage</a:t>
            </a:r>
          </a:p>
          <a:p>
            <a:r>
              <a:rPr lang="en-US" dirty="0"/>
              <a:t>Amount of </a:t>
            </a:r>
            <a:r>
              <a:rPr lang="en-US" dirty="0" smtClean="0"/>
              <a:t>new innovations </a:t>
            </a:r>
            <a:r>
              <a:rPr lang="en-US" dirty="0"/>
              <a:t>and </a:t>
            </a:r>
            <a:r>
              <a:rPr lang="en-US" dirty="0" smtClean="0"/>
              <a:t>inventions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77092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7868"/>
            <a:ext cx="8229600" cy="8713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Answers to Activity 20.7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578" y="1371600"/>
            <a:ext cx="8229600" cy="475456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For Events 1–4:  </a:t>
            </a:r>
            <a:r>
              <a:rPr lang="en-US" b="1" dirty="0"/>
              <a:t>Total </a:t>
            </a:r>
            <a:r>
              <a:rPr lang="en-US" b="1" dirty="0" smtClean="0"/>
              <a:t>spending </a:t>
            </a:r>
            <a:r>
              <a:rPr lang="en-US" b="1" dirty="0"/>
              <a:t>increases, real GDP rises, unemployment rate falls, price level rises</a:t>
            </a:r>
            <a:endParaRPr lang="en-US" dirty="0"/>
          </a:p>
          <a:p>
            <a:pPr marL="631825" lvl="1" indent="-231775">
              <a:buNone/>
            </a:pPr>
            <a:r>
              <a:rPr lang="en-US" dirty="0"/>
              <a:t>1. </a:t>
            </a:r>
            <a:r>
              <a:rPr lang="en-US" dirty="0" smtClean="0"/>
              <a:t>The federal government </a:t>
            </a:r>
            <a:r>
              <a:rPr lang="en-US" dirty="0"/>
              <a:t>lowers income tax rates on households.</a:t>
            </a:r>
          </a:p>
          <a:p>
            <a:pPr marL="631825" lvl="1" indent="-231775">
              <a:buNone/>
            </a:pPr>
            <a:r>
              <a:rPr lang="en-US" dirty="0"/>
              <a:t>2. A positive outlook </a:t>
            </a:r>
            <a:r>
              <a:rPr lang="en-US" dirty="0" smtClean="0"/>
              <a:t>on future consumer spending leads </a:t>
            </a:r>
            <a:r>
              <a:rPr lang="en-US" dirty="0"/>
              <a:t>businesses to </a:t>
            </a:r>
            <a:r>
              <a:rPr lang="en-US" dirty="0" smtClean="0"/>
              <a:t>   build new factories.</a:t>
            </a:r>
            <a:endParaRPr lang="en-US" dirty="0"/>
          </a:p>
          <a:p>
            <a:pPr marL="631825" lvl="1" indent="-231775">
              <a:buNone/>
            </a:pPr>
            <a:r>
              <a:rPr lang="en-US" dirty="0"/>
              <a:t>3. </a:t>
            </a:r>
            <a:r>
              <a:rPr lang="en-US" dirty="0" smtClean="0"/>
              <a:t>Both the prices of stocks and houses </a:t>
            </a:r>
            <a:r>
              <a:rPr lang="en-US" dirty="0"/>
              <a:t>rise.</a:t>
            </a:r>
          </a:p>
          <a:p>
            <a:pPr marL="631825" lvl="1" indent="-231775">
              <a:buNone/>
            </a:pPr>
            <a:r>
              <a:rPr lang="en-US" dirty="0"/>
              <a:t>4. Prices in Europe rise relatively faster than those in the </a:t>
            </a:r>
            <a:r>
              <a:rPr lang="en-US" dirty="0" smtClean="0"/>
              <a:t>United States.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For Events 5–8:  </a:t>
            </a:r>
            <a:r>
              <a:rPr lang="en-US" b="1" dirty="0"/>
              <a:t>Total </a:t>
            </a:r>
            <a:r>
              <a:rPr lang="en-US" b="1" dirty="0" smtClean="0"/>
              <a:t>spending </a:t>
            </a:r>
            <a:r>
              <a:rPr lang="en-US" b="1" dirty="0"/>
              <a:t>decreases, real GDP falls, unemployment rate rises, price level falls</a:t>
            </a:r>
            <a:endParaRPr lang="en-US" dirty="0"/>
          </a:p>
          <a:p>
            <a:pPr marL="631825" lvl="1" indent="-231775">
              <a:buNone/>
            </a:pPr>
            <a:r>
              <a:rPr lang="en-US" dirty="0"/>
              <a:t>5. Consumer confidence falls as </a:t>
            </a:r>
            <a:r>
              <a:rPr lang="en-US" dirty="0" smtClean="0"/>
              <a:t>households </a:t>
            </a:r>
            <a:r>
              <a:rPr lang="en-US" dirty="0"/>
              <a:t>become more pessimistic about their jobs.</a:t>
            </a:r>
          </a:p>
          <a:p>
            <a:pPr marL="631825" lvl="1" indent="-231775">
              <a:buNone/>
            </a:pPr>
            <a:r>
              <a:rPr lang="en-US" dirty="0"/>
              <a:t>6. The federal government decreases </a:t>
            </a:r>
            <a:r>
              <a:rPr lang="en-US" dirty="0" smtClean="0"/>
              <a:t>expenditures </a:t>
            </a:r>
            <a:r>
              <a:rPr lang="en-US" dirty="0"/>
              <a:t>on </a:t>
            </a:r>
            <a:r>
              <a:rPr lang="en-US" dirty="0" smtClean="0"/>
              <a:t>defense.</a:t>
            </a:r>
            <a:endParaRPr lang="en-US" dirty="0"/>
          </a:p>
          <a:p>
            <a:pPr marL="631825" lvl="1" indent="-231775">
              <a:buNone/>
            </a:pPr>
            <a:r>
              <a:rPr lang="en-US" dirty="0"/>
              <a:t>7. Interest rates are raised through actions by the Federal Reserve.</a:t>
            </a:r>
          </a:p>
          <a:p>
            <a:pPr marL="631825" lvl="1" indent="-231775">
              <a:buNone/>
            </a:pPr>
            <a:r>
              <a:rPr lang="en-US" dirty="0"/>
              <a:t>8. Slowdowns in the growth rates of China and India lead to lower U.S. exports.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82836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7868"/>
            <a:ext cx="8229600" cy="8713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Answers to Activity </a:t>
            </a:r>
            <a:r>
              <a:rPr lang="en-US" sz="3600" cap="none" dirty="0" smtClean="0"/>
              <a:t>20.7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578" y="1066800"/>
            <a:ext cx="8229600" cy="48768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100" dirty="0"/>
              <a:t>For Events 9–12: </a:t>
            </a:r>
            <a:r>
              <a:rPr lang="en-US" sz="3100" b="1" dirty="0" smtClean="0"/>
              <a:t>Incentive to produce increases, </a:t>
            </a:r>
            <a:r>
              <a:rPr lang="en-US" sz="3100" b="1" dirty="0"/>
              <a:t>real GDP rises, unemployment rate falls, price level falls</a:t>
            </a:r>
            <a:endParaRPr lang="en-US" sz="3100" dirty="0"/>
          </a:p>
          <a:p>
            <a:pPr marL="744538" lvl="1" indent="-344488">
              <a:buNone/>
            </a:pPr>
            <a:r>
              <a:rPr lang="en-US" dirty="0" smtClean="0"/>
              <a:t> </a:t>
            </a:r>
            <a:r>
              <a:rPr lang="en-US" sz="1900" dirty="0" smtClean="0"/>
              <a:t> </a:t>
            </a:r>
            <a:r>
              <a:rPr lang="en-US" sz="2700" dirty="0" smtClean="0"/>
              <a:t>9</a:t>
            </a:r>
            <a:r>
              <a:rPr lang="en-US" sz="2700" dirty="0"/>
              <a:t>. The use of new technologies leads to increases in labor productivity.</a:t>
            </a:r>
          </a:p>
          <a:p>
            <a:pPr marL="744538" lvl="1" indent="-344488">
              <a:buNone/>
            </a:pPr>
            <a:r>
              <a:rPr lang="en-US" sz="2700" dirty="0"/>
              <a:t>10. </a:t>
            </a:r>
            <a:r>
              <a:rPr lang="en-US" sz="2700" dirty="0" smtClean="0"/>
              <a:t>The federal government lowers the corporate income tax rate.</a:t>
            </a:r>
            <a:endParaRPr lang="en-US" sz="2700" dirty="0"/>
          </a:p>
          <a:p>
            <a:pPr marL="744538" lvl="1" indent="-344488">
              <a:buNone/>
            </a:pPr>
            <a:r>
              <a:rPr lang="en-US" sz="2700" dirty="0"/>
              <a:t>11. </a:t>
            </a:r>
            <a:r>
              <a:rPr lang="en-US" sz="2700" dirty="0" smtClean="0"/>
              <a:t>Large </a:t>
            </a:r>
            <a:r>
              <a:rPr lang="en-US" sz="2700" dirty="0"/>
              <a:t>reserves of oil are found in North Dakota.</a:t>
            </a:r>
          </a:p>
          <a:p>
            <a:pPr marL="744538" lvl="1" indent="-344488">
              <a:buNone/>
            </a:pPr>
            <a:r>
              <a:rPr lang="en-US" sz="2700" dirty="0"/>
              <a:t>12</a:t>
            </a:r>
            <a:r>
              <a:rPr lang="en-US" sz="2700" dirty="0" smtClean="0"/>
              <a:t>. A </a:t>
            </a:r>
            <a:r>
              <a:rPr lang="en-US" sz="2700" dirty="0"/>
              <a:t>new invention creates numerous profitable opportunities to produce new products.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100" dirty="0"/>
              <a:t>For Events 13–16</a:t>
            </a:r>
            <a:r>
              <a:rPr lang="en-US" sz="3100" dirty="0" smtClean="0"/>
              <a:t>:  </a:t>
            </a:r>
            <a:r>
              <a:rPr lang="en-US" sz="3100" b="1" dirty="0" smtClean="0"/>
              <a:t>Incentive to produce decreases, </a:t>
            </a:r>
            <a:r>
              <a:rPr lang="en-US" sz="3100" b="1" dirty="0"/>
              <a:t>real GDP falls, unemployment rate rises, price level rises</a:t>
            </a:r>
            <a:endParaRPr lang="en-US" sz="3100" dirty="0"/>
          </a:p>
          <a:p>
            <a:pPr marL="744538" lvl="1" indent="-344488">
              <a:buNone/>
            </a:pPr>
            <a:r>
              <a:rPr lang="en-US" sz="2700" dirty="0"/>
              <a:t>13. The government increases the federal minimum wage.</a:t>
            </a:r>
          </a:p>
          <a:p>
            <a:pPr marL="801688" lvl="1" indent="-401638">
              <a:buNone/>
            </a:pPr>
            <a:r>
              <a:rPr lang="en-US" sz="2700" dirty="0"/>
              <a:t>14. </a:t>
            </a:r>
            <a:r>
              <a:rPr lang="en-US" sz="2700" dirty="0" smtClean="0"/>
              <a:t>The government imposes more stringent workplace regulations to better protect workers from injury.</a:t>
            </a:r>
            <a:endParaRPr lang="en-US" sz="2700" dirty="0"/>
          </a:p>
          <a:p>
            <a:pPr marL="744538" lvl="1" indent="-344488">
              <a:buNone/>
            </a:pPr>
            <a:r>
              <a:rPr lang="en-US" sz="2700" dirty="0"/>
              <a:t>15. The prices of imported </a:t>
            </a:r>
            <a:r>
              <a:rPr lang="en-US" sz="2700" dirty="0" smtClean="0"/>
              <a:t>rare earth </a:t>
            </a:r>
            <a:r>
              <a:rPr lang="en-US" sz="2700" dirty="0"/>
              <a:t>minerals rise.</a:t>
            </a:r>
          </a:p>
          <a:p>
            <a:pPr marL="744538" lvl="1" indent="-344488">
              <a:buNone/>
            </a:pPr>
            <a:r>
              <a:rPr lang="en-US" sz="2700" dirty="0"/>
              <a:t>16. A hurricane destroys several </a:t>
            </a:r>
            <a:r>
              <a:rPr lang="en-US" sz="2700" dirty="0" smtClean="0"/>
              <a:t>large oil </a:t>
            </a:r>
            <a:r>
              <a:rPr lang="en-US" sz="2700" dirty="0"/>
              <a:t>refineries in the Gulf </a:t>
            </a:r>
            <a:r>
              <a:rPr lang="en-US" sz="2700" dirty="0" smtClean="0"/>
              <a:t>Coast.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xmlns="" val="3698867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7868"/>
            <a:ext cx="8229600" cy="8713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Analysis of Real-World Events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029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/>
              <a:t>1. (1979) The Organization of Petroleum Exporting Countries (OPEC) cuts its </a:t>
            </a:r>
            <a:r>
              <a:rPr lang="en-US" sz="1800" dirty="0" smtClean="0"/>
              <a:t>production, </a:t>
            </a:r>
            <a:r>
              <a:rPr lang="en-US" sz="1800" dirty="0"/>
              <a:t>which raises the price of oil imported into the United States.</a:t>
            </a:r>
          </a:p>
          <a:p>
            <a:pPr marL="0" indent="0">
              <a:buNone/>
            </a:pPr>
            <a:r>
              <a:rPr lang="en-US" sz="1800" b="1" dirty="0" smtClean="0"/>
              <a:t>Incentive to produce decreases, </a:t>
            </a:r>
            <a:r>
              <a:rPr lang="en-US" sz="1800" b="1" dirty="0"/>
              <a:t>real GDP falls, unemployment rises, price level </a:t>
            </a:r>
            <a:r>
              <a:rPr lang="en-US" sz="1800" b="1" dirty="0" smtClean="0"/>
              <a:t>rises</a:t>
            </a:r>
          </a:p>
          <a:p>
            <a:pPr marL="0" indent="0">
              <a:buNone/>
            </a:pPr>
            <a:r>
              <a:rPr lang="en-US" sz="1800" dirty="0" smtClean="0"/>
              <a:t>2</a:t>
            </a:r>
            <a:r>
              <a:rPr lang="en-US" sz="1800" dirty="0"/>
              <a:t>. (1981–1982) The Federal Reserve slows the growth of the money supply to fight </a:t>
            </a:r>
            <a:r>
              <a:rPr lang="en-US" sz="1800" dirty="0" smtClean="0"/>
              <a:t>inflation, </a:t>
            </a:r>
            <a:r>
              <a:rPr lang="en-US" sz="1800" dirty="0"/>
              <a:t>which dramatically raises interest rates </a:t>
            </a:r>
            <a:r>
              <a:rPr lang="en-US" sz="1800" dirty="0" smtClean="0"/>
              <a:t>dramatically.</a:t>
            </a:r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Total </a:t>
            </a:r>
            <a:r>
              <a:rPr lang="en-US" sz="1800" b="1" dirty="0" smtClean="0"/>
              <a:t>spending </a:t>
            </a:r>
            <a:r>
              <a:rPr lang="en-US" sz="1800" b="1" dirty="0"/>
              <a:t>decreases, real GDP falls, unemployment rate rises, price level </a:t>
            </a:r>
            <a:r>
              <a:rPr lang="en-US" sz="1800" b="1" dirty="0" smtClean="0"/>
              <a:t>falls</a:t>
            </a:r>
          </a:p>
          <a:p>
            <a:pPr marL="0" indent="0">
              <a:buNone/>
            </a:pPr>
            <a:r>
              <a:rPr lang="en-US" sz="1800" dirty="0" smtClean="0"/>
              <a:t>3</a:t>
            </a:r>
            <a:r>
              <a:rPr lang="en-US" sz="1800" dirty="0"/>
              <a:t>. (1990–1991) The Gulf War leads to disruptions in oil </a:t>
            </a:r>
            <a:r>
              <a:rPr lang="en-US" sz="1800" dirty="0" smtClean="0"/>
              <a:t>supplies, </a:t>
            </a:r>
            <a:r>
              <a:rPr lang="en-US" sz="1800" dirty="0"/>
              <a:t>which raise the price of oil imported into the United States</a:t>
            </a:r>
            <a:r>
              <a:rPr lang="en-US" sz="1800" dirty="0" smtClean="0"/>
              <a:t>.</a:t>
            </a:r>
            <a:endParaRPr lang="en-US" sz="1800" dirty="0"/>
          </a:p>
          <a:p>
            <a:pPr marL="0" indent="0">
              <a:buNone/>
            </a:pPr>
            <a:r>
              <a:rPr lang="en-US" sz="1800" b="1" dirty="0" smtClean="0"/>
              <a:t>Incentive to produce decreases, </a:t>
            </a:r>
            <a:r>
              <a:rPr lang="en-US" sz="1800" b="1" dirty="0"/>
              <a:t>real GDP falls, unemployment rate rises, price level </a:t>
            </a:r>
            <a:r>
              <a:rPr lang="en-US" sz="1800" b="1" dirty="0" smtClean="0"/>
              <a:t>rises</a:t>
            </a:r>
          </a:p>
          <a:p>
            <a:pPr marL="0" indent="0">
              <a:buNone/>
            </a:pPr>
            <a:r>
              <a:rPr lang="en-US" sz="1800" dirty="0" smtClean="0"/>
              <a:t>4. </a:t>
            </a:r>
            <a:r>
              <a:rPr lang="en-US" sz="1800" dirty="0"/>
              <a:t>(1996–1999) The application of computer </a:t>
            </a:r>
            <a:r>
              <a:rPr lang="en-US" sz="1800" dirty="0" smtClean="0"/>
              <a:t>technologies </a:t>
            </a:r>
            <a:r>
              <a:rPr lang="en-US" sz="1800" dirty="0"/>
              <a:t>to production processes greatly increases the productivity of labor.</a:t>
            </a:r>
          </a:p>
          <a:p>
            <a:pPr marL="0" indent="0">
              <a:buNone/>
            </a:pPr>
            <a:r>
              <a:rPr lang="en-US" sz="1800" b="1" dirty="0" smtClean="0"/>
              <a:t>Incentive to produce increases, </a:t>
            </a:r>
            <a:r>
              <a:rPr lang="en-US" sz="1800" b="1" dirty="0"/>
              <a:t>real GDP rises, unemployment rate falls, price level </a:t>
            </a:r>
            <a:r>
              <a:rPr lang="en-US" sz="1800" b="1" dirty="0" smtClean="0"/>
              <a:t>falls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xmlns="" val="2093575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2382"/>
            <a:ext cx="8229600" cy="8713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Analysis of Real-World Events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900" dirty="0"/>
              <a:t>5. (2000–2001) </a:t>
            </a:r>
            <a:r>
              <a:rPr lang="en-US" sz="1900" dirty="0" smtClean="0"/>
              <a:t>Businesses dramatically cut back on expenditures for new computer systems after the threat passes of Y2K (fear that computers would not recognize Year 2000).</a:t>
            </a:r>
            <a:endParaRPr lang="en-US" sz="1900" dirty="0"/>
          </a:p>
          <a:p>
            <a:pPr marL="0" indent="0">
              <a:buNone/>
            </a:pPr>
            <a:r>
              <a:rPr lang="en-US" sz="1900" b="1" dirty="0"/>
              <a:t>Total</a:t>
            </a:r>
            <a:r>
              <a:rPr lang="en-US" sz="1900" b="1" dirty="0" smtClean="0"/>
              <a:t> spending </a:t>
            </a:r>
            <a:r>
              <a:rPr lang="en-US" sz="1900" b="1" dirty="0"/>
              <a:t>decreases, real GDP falls, unemployment rate rises, price level </a:t>
            </a:r>
            <a:r>
              <a:rPr lang="en-US" sz="1900" b="1" dirty="0" smtClean="0"/>
              <a:t>falls</a:t>
            </a:r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r>
              <a:rPr lang="en-US" sz="1900" dirty="0"/>
              <a:t>6. (2003–2005) The federal government sends military forces into Iraq in March </a:t>
            </a:r>
            <a:r>
              <a:rPr lang="en-US" sz="1900" dirty="0" smtClean="0"/>
              <a:t> 2003, </a:t>
            </a:r>
            <a:r>
              <a:rPr lang="en-US" sz="1900" dirty="0"/>
              <a:t>beginning a </a:t>
            </a:r>
            <a:r>
              <a:rPr lang="en-US" sz="1900" dirty="0" smtClean="0"/>
              <a:t>multiyear </a:t>
            </a:r>
            <a:r>
              <a:rPr lang="en-US" sz="1900" dirty="0"/>
              <a:t>peace-keeping </a:t>
            </a:r>
            <a:r>
              <a:rPr lang="en-US" sz="1900" dirty="0" smtClean="0"/>
              <a:t>effort. It </a:t>
            </a:r>
            <a:r>
              <a:rPr lang="en-US" sz="1900" dirty="0"/>
              <a:t>lowers income tax rates retroactive to January 2003.</a:t>
            </a:r>
          </a:p>
          <a:p>
            <a:pPr marL="0" indent="0">
              <a:buNone/>
            </a:pPr>
            <a:r>
              <a:rPr lang="en-US" sz="1900" b="1" dirty="0"/>
              <a:t>Total</a:t>
            </a:r>
            <a:r>
              <a:rPr lang="en-US" sz="1900" b="1" dirty="0" smtClean="0"/>
              <a:t> spending </a:t>
            </a:r>
            <a:r>
              <a:rPr lang="en-US" sz="1900" b="1" dirty="0"/>
              <a:t>increases, real GDP rises, unemployment rate falls, price level </a:t>
            </a:r>
            <a:r>
              <a:rPr lang="en-US" sz="1900" b="1" dirty="0" smtClean="0"/>
              <a:t>rises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900" dirty="0"/>
              <a:t>7. (2008–2009) </a:t>
            </a:r>
            <a:r>
              <a:rPr lang="en-US" sz="1900" dirty="0" smtClean="0"/>
              <a:t>Households lose trillions in wealth after home prices and stock prices fall significantly.</a:t>
            </a:r>
            <a:endParaRPr lang="en-US" sz="1900" dirty="0"/>
          </a:p>
          <a:p>
            <a:pPr marL="0" indent="0">
              <a:buNone/>
            </a:pPr>
            <a:r>
              <a:rPr lang="en-US" sz="1900" b="1" dirty="0"/>
              <a:t>Total</a:t>
            </a:r>
            <a:r>
              <a:rPr lang="en-US" sz="1900" b="1" dirty="0" smtClean="0"/>
              <a:t> spending </a:t>
            </a:r>
            <a:r>
              <a:rPr lang="en-US" sz="1900" b="1" dirty="0"/>
              <a:t>decreases, real GDP falls, unemployment rate rises, price level </a:t>
            </a:r>
            <a:r>
              <a:rPr lang="en-US" sz="1900" b="1" dirty="0" smtClean="0"/>
              <a:t>falls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xmlns="" val="1850959969"/>
      </p:ext>
    </p:extLst>
  </p:cSld>
  <p:clrMapOvr>
    <a:masterClrMapping/>
  </p:clrMapOvr>
</p:sld>
</file>

<file path=ppt/theme/theme1.xml><?xml version="1.0" encoding="utf-8"?>
<a:theme xmlns:a="http://schemas.openxmlformats.org/drawingml/2006/main" name="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958</TotalTime>
  <Words>915</Words>
  <Application>Microsoft Office PowerPoint</Application>
  <PresentationFormat>On-screen Show (4:3)</PresentationFormat>
  <Paragraphs>80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HSE_Lesson01_ms-comp</vt:lpstr>
      <vt:lpstr>U.S. Real GDP since 1929 </vt:lpstr>
      <vt:lpstr>The Business Cycle</vt:lpstr>
      <vt:lpstr>Components of Total Spending</vt:lpstr>
      <vt:lpstr>Factors That Affect Total Spending  in the Short Run</vt:lpstr>
      <vt:lpstr>Factors That Affect the Incentive to Produce in the Short Run</vt:lpstr>
      <vt:lpstr>Answers to Activity 20.7</vt:lpstr>
      <vt:lpstr>Answers to Activity 20.7</vt:lpstr>
      <vt:lpstr>Analysis of Real-World Events</vt:lpstr>
      <vt:lpstr>Analysis of Real-World Events</vt:lpstr>
    </vt:vector>
  </TitlesOfParts>
  <Company>Florida Atlantic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20</dc:title>
  <dc:creator>William Bosshardt</dc:creator>
  <cp:lastModifiedBy>Stephenv</cp:lastModifiedBy>
  <cp:revision>75</cp:revision>
  <dcterms:created xsi:type="dcterms:W3CDTF">2014-03-18T18:38:27Z</dcterms:created>
  <dcterms:modified xsi:type="dcterms:W3CDTF">2014-06-17T18:05:03Z</dcterms:modified>
</cp:coreProperties>
</file>

<file path=docProps/thumbnail.jpeg>
</file>